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tags/tag14.xml" ContentType="application/vnd.openxmlformats-officedocument.presentationml.tags+xml"/>
  <Override PartName="/ppt/notesSlides/notesSlide10.xml" ContentType="application/vnd.openxmlformats-officedocument.presentationml.notesSlide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notesSlides/notesSlide12.xml" ContentType="application/vnd.openxmlformats-officedocument.presentationml.notesSlide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tags/tag18.xml" ContentType="application/vnd.openxmlformats-officedocument.presentationml.tags+xml"/>
  <Override PartName="/ppt/notesSlides/notesSlide14.xml" ContentType="application/vnd.openxmlformats-officedocument.presentationml.notesSlide+xml"/>
  <Override PartName="/ppt/tags/tag19.xml" ContentType="application/vnd.openxmlformats-officedocument.presentationml.tags+xml"/>
  <Override PartName="/ppt/notesSlides/notesSlide15.xml" ContentType="application/vnd.openxmlformats-officedocument.presentationml.notesSlide+xml"/>
  <Override PartName="/ppt/tags/tag20.xml" ContentType="application/vnd.openxmlformats-officedocument.presentationml.tags+xml"/>
  <Override PartName="/ppt/notesSlides/notesSlide16.xml" ContentType="application/vnd.openxmlformats-officedocument.presentationml.notesSlide+xml"/>
  <Override PartName="/ppt/tags/tag21.xml" ContentType="application/vnd.openxmlformats-officedocument.presentationml.tags+xml"/>
  <Override PartName="/ppt/notesSlides/notesSlide17.xml" ContentType="application/vnd.openxmlformats-officedocument.presentationml.notesSlide+xml"/>
  <Override PartName="/ppt/tags/tag22.xml" ContentType="application/vnd.openxmlformats-officedocument.presentationml.tags+xml"/>
  <Override PartName="/ppt/notesSlides/notesSlide18.xml" ContentType="application/vnd.openxmlformats-officedocument.presentationml.notesSlide+xml"/>
  <Override PartName="/ppt/tags/tag23.xml" ContentType="application/vnd.openxmlformats-officedocument.presentationml.tags+xml"/>
  <Override PartName="/ppt/notesSlides/notesSlide19.xml" ContentType="application/vnd.openxmlformats-officedocument.presentationml.notesSlide+xml"/>
  <Override PartName="/ppt/tags/tag24.xml" ContentType="application/vnd.openxmlformats-officedocument.presentationml.tags+xml"/>
  <Override PartName="/ppt/notesSlides/notesSlide20.xml" ContentType="application/vnd.openxmlformats-officedocument.presentationml.notesSlide+xml"/>
  <Override PartName="/ppt/tags/tag25.xml" ContentType="application/vnd.openxmlformats-officedocument.presentationml.tags+xml"/>
  <Override PartName="/ppt/notesSlides/notesSlide21.xml" ContentType="application/vnd.openxmlformats-officedocument.presentationml.notesSlide+xml"/>
  <Override PartName="/ppt/tags/tag26.xml" ContentType="application/vnd.openxmlformats-officedocument.presentationml.tags+xml"/>
  <Override PartName="/ppt/notesSlides/notesSlide22.xml" ContentType="application/vnd.openxmlformats-officedocument.presentationml.notesSlide+xml"/>
  <Override PartName="/ppt/tags/tag27.xml" ContentType="application/vnd.openxmlformats-officedocument.presentationml.tags+xml"/>
  <Override PartName="/ppt/notesSlides/notesSlide23.xml" ContentType="application/vnd.openxmlformats-officedocument.presentationml.notesSlide+xml"/>
  <Override PartName="/ppt/tags/tag28.xml" ContentType="application/vnd.openxmlformats-officedocument.presentationml.tags+xml"/>
  <Override PartName="/ppt/notesSlides/notesSlide24.xml" ContentType="application/vnd.openxmlformats-officedocument.presentationml.notesSlide+xml"/>
  <Override PartName="/ppt/tags/tag29.xml" ContentType="application/vnd.openxmlformats-officedocument.presentationml.tags+xml"/>
  <Override PartName="/ppt/notesSlides/notesSlide25.xml" ContentType="application/vnd.openxmlformats-officedocument.presentationml.notesSlide+xml"/>
  <Override PartName="/ppt/tags/tag30.xml" ContentType="application/vnd.openxmlformats-officedocument.presentationml.tags+xml"/>
  <Override PartName="/ppt/notesSlides/notesSlide26.xml" ContentType="application/vnd.openxmlformats-officedocument.presentationml.notesSlide+xml"/>
  <Override PartName="/ppt/tags/tag31.xml" ContentType="application/vnd.openxmlformats-officedocument.presentationml.tags+xml"/>
  <Override PartName="/ppt/notesSlides/notesSlide27.xml" ContentType="application/vnd.openxmlformats-officedocument.presentationml.notesSlide+xml"/>
  <Override PartName="/ppt/tags/tag32.xml" ContentType="application/vnd.openxmlformats-officedocument.presentationml.tags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2"/>
    <p:sldMasterId id="2147483682" r:id="rId3"/>
  </p:sldMasterIdLst>
  <p:notesMasterIdLst>
    <p:notesMasterId r:id="rId34"/>
  </p:notesMasterIdLst>
  <p:sldIdLst>
    <p:sldId id="459" r:id="rId4"/>
    <p:sldId id="484" r:id="rId5"/>
    <p:sldId id="487" r:id="rId6"/>
    <p:sldId id="483" r:id="rId7"/>
    <p:sldId id="488" r:id="rId8"/>
    <p:sldId id="489" r:id="rId9"/>
    <p:sldId id="490" r:id="rId10"/>
    <p:sldId id="491" r:id="rId11"/>
    <p:sldId id="492" r:id="rId12"/>
    <p:sldId id="493" r:id="rId13"/>
    <p:sldId id="511" r:id="rId14"/>
    <p:sldId id="512" r:id="rId15"/>
    <p:sldId id="502" r:id="rId16"/>
    <p:sldId id="494" r:id="rId17"/>
    <p:sldId id="495" r:id="rId18"/>
    <p:sldId id="496" r:id="rId19"/>
    <p:sldId id="497" r:id="rId20"/>
    <p:sldId id="514" r:id="rId21"/>
    <p:sldId id="498" r:id="rId22"/>
    <p:sldId id="499" r:id="rId23"/>
    <p:sldId id="500" r:id="rId24"/>
    <p:sldId id="501" r:id="rId25"/>
    <p:sldId id="504" r:id="rId26"/>
    <p:sldId id="505" r:id="rId27"/>
    <p:sldId id="506" r:id="rId28"/>
    <p:sldId id="507" r:id="rId29"/>
    <p:sldId id="508" r:id="rId30"/>
    <p:sldId id="509" r:id="rId31"/>
    <p:sldId id="510" r:id="rId32"/>
    <p:sldId id="457" r:id="rId33"/>
  </p:sldIdLst>
  <p:sldSz cx="9144000" cy="5143500" type="screen16x9"/>
  <p:notesSz cx="6858000" cy="9144000"/>
  <p:embeddedFontLst>
    <p:embeddedFont>
      <p:font typeface="方正正黑简体" panose="02010600030101010101" charset="-122"/>
      <p:regular r:id="rId35"/>
    </p:embeddedFont>
    <p:embeddedFont>
      <p:font typeface="黑体" panose="02010609060101010101" pitchFamily="49" charset="-122"/>
      <p:regular r:id="rId36"/>
    </p:embeddedFont>
    <p:embeddedFont>
      <p:font typeface="方正小标宋简体" panose="02010600030101010101" charset="-122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等线 Light" panose="02010600030101010101" pitchFamily="2" charset="-122"/>
      <p:regular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微软雅黑" panose="020B0503020204020204" pitchFamily="34" charset="-122"/>
      <p:regular r:id="rId45"/>
      <p:bold r:id="rId46"/>
    </p:embeddedFont>
    <p:embeddedFont>
      <p:font typeface="仿宋" panose="02010609060101010101" pitchFamily="49" charset="-122"/>
      <p:regular r:id="rId47"/>
    </p:embeddedFont>
    <p:embeddedFont>
      <p:font typeface="等线" panose="02010600030101010101" pitchFamily="2" charset="-122"/>
      <p:regular r:id="rId48"/>
      <p:bold r:id="rId49"/>
    </p:embeddedFont>
  </p:embeddedFontLst>
  <p:defaultTextStyle>
    <a:defPPr>
      <a:defRPr lang="zh-CN"/>
    </a:defPPr>
    <a:lvl1pPr marL="0" lvl="0" indent="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1pPr>
    <a:lvl2pPr marL="342900" lvl="1" indent="1143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2pPr>
    <a:lvl3pPr marL="685800" lvl="2" indent="2286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3pPr>
    <a:lvl4pPr marL="1028700" lvl="3" indent="3429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4pPr>
    <a:lvl5pPr marL="1371600" lvl="4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5pPr>
    <a:lvl6pPr marL="2286000" lvl="5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6pPr>
    <a:lvl7pPr marL="2743200" lvl="6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7pPr>
    <a:lvl8pPr marL="3200400" lvl="7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8pPr>
    <a:lvl9pPr marL="3657600" lvl="8" indent="457200" algn="l" defTabSz="6858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方正正黑简体" panose="02000000000000000000" pitchFamily="2" charset="-122"/>
        <a:ea typeface="方正正黑简体" panose="02000000000000000000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559"/>
    <a:srgbClr val="FFCC99"/>
    <a:srgbClr val="3143C9"/>
    <a:srgbClr val="21438F"/>
    <a:srgbClr val="312888"/>
    <a:srgbClr val="101237"/>
    <a:srgbClr val="4E3EC6"/>
    <a:srgbClr val="001B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/>
    <p:restoredTop sz="93995" autoAdjust="0"/>
  </p:normalViewPr>
  <p:slideViewPr>
    <p:cSldViewPr snapToGrid="0" showGuides="1">
      <p:cViewPr varScale="1">
        <p:scale>
          <a:sx n="91" d="100"/>
          <a:sy n="91" d="100"/>
        </p:scale>
        <p:origin x="544" y="60"/>
      </p:cViewPr>
      <p:guideLst>
        <p:guide orient="horz" pos="160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5.fntdata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0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5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7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/>
          <a:p>
            <a:pPr lvl="0" algn="r" eaLnBrk="1" hangingPunct="1"/>
            <a:fld id="{9A0DB2DC-4C9A-4742-B13C-FB6460FD3503}" type="slidenum">
              <a:rPr lang="zh-CN" altLang="en-US" sz="1200" dirty="0">
                <a:latin typeface="Calibri" panose="020F0502020204030204" pitchFamily="34" charset="0"/>
                <a:ea typeface="宋体" panose="02010600030101010101" pitchFamily="2" charset="-122"/>
              </a:rPr>
              <a:t>‹#›</a:t>
            </a:fld>
            <a:endParaRPr lang="zh-CN" altLang="en-US" sz="1200" dirty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4520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641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3750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6404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33437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818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39354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294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34727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9893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71519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70930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489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57129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35451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09624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20904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17124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3290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1160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35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1194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9346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156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821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5588" cy="5143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EAB2E12F-2C7A-4C7A-9B7C-DF53DFBB79BC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/>
          <a:p>
            <a:fld id="{8F809431-45E9-44C8-827D-85D966E596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390649"/>
            <a:ext cx="6858000" cy="1241822"/>
          </a:xfrm>
        </p:spPr>
        <p:txBody>
          <a:bodyPr anchor="b">
            <a:normAutofit/>
          </a:bodyPr>
          <a:lstStyle>
            <a:lvl1pPr algn="ctr">
              <a:defRPr sz="54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822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28650" y="1640582"/>
            <a:ext cx="7886700" cy="1862336"/>
          </a:xfrm>
        </p:spPr>
        <p:txBody>
          <a:bodyPr>
            <a:normAutofit/>
          </a:bodyPr>
          <a:lstStyle>
            <a:lvl1pPr algn="ctr">
              <a:defRPr sz="45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308721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1961707"/>
            <a:ext cx="3868340" cy="268054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308721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961707"/>
            <a:ext cx="3887391" cy="268054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428875" y="1619250"/>
            <a:ext cx="4286250" cy="1036838"/>
          </a:xfrm>
        </p:spPr>
        <p:txBody>
          <a:bodyPr anchor="b" anchorCtr="0">
            <a:normAutofit/>
          </a:bodyPr>
          <a:lstStyle>
            <a:lvl1pPr algn="ctr"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2428875" y="2799901"/>
            <a:ext cx="4286250" cy="889453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8650" y="535255"/>
            <a:ext cx="3511241" cy="1071121"/>
          </a:xfrm>
        </p:spPr>
        <p:txBody>
          <a:bodyPr anchor="t" anchorCtr="0">
            <a:normAutofit/>
          </a:bodyPr>
          <a:lstStyle>
            <a:lvl1pPr>
              <a:defRPr sz="27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231888" y="535255"/>
            <a:ext cx="4283912" cy="40527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8650" y="1735405"/>
            <a:ext cx="3511241" cy="2858691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7833674" y="273844"/>
            <a:ext cx="681676" cy="4358879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49" y="273844"/>
            <a:ext cx="7084832" cy="4358879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413657"/>
            <a:ext cx="7886700" cy="416922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1869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46982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09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88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0018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471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9412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1423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970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2020/5/19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946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/>
          <a:lstStyle>
            <a:lvl1pPr>
              <a:defRPr sz="2400">
                <a:ea typeface="微软雅黑" panose="020B0503020204020204" pitchFamily="34" charset="-122"/>
              </a:defRPr>
            </a:lvl1pPr>
            <a:lvl2pPr>
              <a:defRPr sz="2100">
                <a:ea typeface="微软雅黑" panose="020B0503020204020204" pitchFamily="34" charset="-122"/>
              </a:defRPr>
            </a:lvl2pPr>
            <a:lvl3pPr>
              <a:defRPr sz="1800">
                <a:ea typeface="微软雅黑" panose="020B0503020204020204" pitchFamily="34" charset="-122"/>
              </a:defRPr>
            </a:lvl3pPr>
            <a:lvl4pPr>
              <a:defRPr sz="1500">
                <a:ea typeface="微软雅黑" panose="020B0503020204020204" pitchFamily="34" charset="-122"/>
              </a:defRPr>
            </a:lvl4pPr>
            <a:lvl5pPr>
              <a:defRPr sz="1500">
                <a:ea typeface="微软雅黑" panose="020B0503020204020204" pitchFamily="34" charset="-122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</p:spPr>
        <p:txBody>
          <a:bodyPr anchor="b"/>
          <a:lstStyle>
            <a:lvl1pPr>
              <a:defRPr sz="2400"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>
                <a:ea typeface="微软雅黑" panose="020B0503020204020204" pitchFamily="34" charset="-122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685800" rtl="0" eaLnBrk="0" fontAlgn="base" latinLnBrk="0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微软雅黑" panose="020B0503020204020204" pitchFamily="34" charset="-122"/>
                <a:cs typeface="+mn-cs"/>
              </a:rPr>
              <a:t>单击图标添加图片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>
                <a:ea typeface="微软雅黑" panose="020B0503020204020204" pitchFamily="34" charset="-122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  <a:prstGeom prst="rect">
            <a:avLst/>
          </a:prstGeom>
        </p:spPr>
        <p:txBody>
          <a:bodyPr vert="eaVert"/>
          <a:lstStyle>
            <a:lvl1pPr>
              <a:defRPr>
                <a:ea typeface="微软雅黑" panose="020B0503020204020204" pitchFamily="34" charset="-122"/>
              </a:defRPr>
            </a:lvl1pPr>
            <a:lvl2pPr>
              <a:defRPr>
                <a:ea typeface="微软雅黑" panose="020B0503020204020204" pitchFamily="34" charset="-122"/>
              </a:defRPr>
            </a:lvl2pPr>
            <a:lvl3pPr>
              <a:defRPr>
                <a:ea typeface="微软雅黑" panose="020B0503020204020204" pitchFamily="34" charset="-122"/>
              </a:defRPr>
            </a:lvl3pPr>
            <a:lvl4pPr>
              <a:defRPr>
                <a:ea typeface="微软雅黑" panose="020B0503020204020204" pitchFamily="34" charset="-122"/>
              </a:defRPr>
            </a:lvl4pPr>
            <a:lvl5pPr>
              <a:defRPr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350">
                <a:latin typeface="+mn-lt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 eaLnBrk="1" hangingPunct="1"/>
            <a:fld id="{9A0DB2DC-4C9A-4742-B13C-FB6460FD3503}" type="slidenum">
              <a:rPr lang="zh-CN" altLang="en-US" dirty="0">
                <a:ea typeface="微软雅黑" panose="020B0503020204020204" pitchFamily="34" charset="-122"/>
              </a:rPr>
              <a:t>‹#›</a:t>
            </a:fld>
            <a:endParaRPr lang="zh-CN" altLang="en-US"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ags" Target="../tags/tag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/>
            </a:gs>
            <a:gs pos="0">
              <a:srgbClr val="3143C9"/>
            </a:gs>
            <a:gs pos="47000">
              <a:srgbClr val="001B44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方正正黑简体" panose="02000000000000000000" pitchFamily="2" charset="-122"/>
          <a:ea typeface="方正正黑简体" panose="02000000000000000000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2020/5/19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3795621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5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4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5.xml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6.xml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7.xml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8.xml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9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0.xml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1.xml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2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6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3.xml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4.xml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5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6.xml"/><Relationship Id="rId4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7.xml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8.xml"/><Relationship Id="rId4" Type="http://schemas.openxmlformats.org/officeDocument/2006/relationships/image" Target="../media/image3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9.xml"/><Relationship Id="rId5" Type="http://schemas.openxmlformats.org/officeDocument/2006/relationships/image" Target="../media/image9.emf"/><Relationship Id="rId4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30.xml"/><Relationship Id="rId5" Type="http://schemas.openxmlformats.org/officeDocument/2006/relationships/image" Target="../media/image10.png"/><Relationship Id="rId4" Type="http://schemas.openxmlformats.org/officeDocument/2006/relationships/image" Target="../media/image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31.xml"/><Relationship Id="rId5" Type="http://schemas.openxmlformats.org/officeDocument/2006/relationships/image" Target="../media/image11.emf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3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7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8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9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0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1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1.xml"/><Relationship Id="rId1" Type="http://schemas.openxmlformats.org/officeDocument/2006/relationships/tags" Target="../tags/tag13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金融学原理  </a:t>
            </a:r>
            <a:r>
              <a:rPr lang="zh-CN" altLang="en-US" sz="20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卜林</a:t>
            </a:r>
            <a:r>
              <a:rPr lang="zh-CN" altLang="en-US" sz="3200" dirty="0" smtClean="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 </a:t>
            </a:r>
            <a:endParaRPr lang="zh-CN" altLang="en-US" sz="3200" dirty="0">
              <a:solidFill>
                <a:schemeClr val="bg1"/>
              </a:solidFill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96829" y="3691731"/>
            <a:ext cx="6550819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20</a:t>
            </a:r>
            <a:r>
              <a:rPr lang="en-US" altLang="zh-CN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20</a:t>
            </a:r>
            <a:r>
              <a:rPr lang="zh-CN" altLang="en-US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1</a:t>
            </a:r>
            <a:r>
              <a:rPr lang="zh-CN" altLang="en-US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月</a:t>
            </a:r>
            <a:r>
              <a:rPr lang="en-US" altLang="zh-CN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18</a:t>
            </a:r>
            <a:r>
              <a:rPr lang="zh-CN" altLang="en-US" sz="14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日</a:t>
            </a:r>
            <a:endParaRPr lang="zh-CN" altLang="en-US" sz="14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6194" y="3280886"/>
            <a:ext cx="655081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  <a:sym typeface="+mn-ea"/>
              </a:rPr>
              <a:t>金融学院</a:t>
            </a:r>
            <a:endParaRPr lang="zh-CN" altLang="en-US" sz="18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1911283"/>
              </p:ext>
            </p:extLst>
          </p:nvPr>
        </p:nvGraphicFramePr>
        <p:xfrm>
          <a:off x="-1" y="764698"/>
          <a:ext cx="9123061" cy="302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9735">
                  <a:extLst>
                    <a:ext uri="{9D8B030D-6E8A-4147-A177-3AD203B41FA5}">
                      <a16:colId xmlns:a16="http://schemas.microsoft.com/office/drawing/2014/main" val="42627115"/>
                    </a:ext>
                  </a:extLst>
                </a:gridCol>
                <a:gridCol w="7133326">
                  <a:extLst>
                    <a:ext uri="{9D8B030D-6E8A-4147-A177-3AD203B41FA5}">
                      <a16:colId xmlns:a16="http://schemas.microsoft.com/office/drawing/2014/main" val="21494177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腕骨监管</a:t>
                      </a:r>
                      <a:r>
                        <a:rPr lang="en-US" altLang="zh-CN" dirty="0" smtClean="0"/>
                        <a:t>CARPALS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监管指标体系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700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资本充足性</a:t>
                      </a:r>
                      <a:r>
                        <a:rPr lang="en-US" altLang="zh-CN" sz="1100" dirty="0" smtClean="0"/>
                        <a:t>Capital Adequacy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核心一级资本充足率、一级资本充足率、资本充足率、杠杆率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042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贷款质量</a:t>
                      </a:r>
                      <a:r>
                        <a:rPr lang="en-US" altLang="zh-CN" sz="1100" dirty="0" smtClean="0"/>
                        <a:t>Asset Quality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不良贷款率、不良贷款偏离度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880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风险集中度</a:t>
                      </a:r>
                      <a:r>
                        <a:rPr lang="en-US" altLang="zh-CN" sz="1100" dirty="0" smtClean="0"/>
                        <a:t>Risk Concentration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单一客户贷款集中度、最大十家客户贷款集中度等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294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拨备覆盖</a:t>
                      </a:r>
                      <a:r>
                        <a:rPr lang="en-US" altLang="zh-CN" sz="1100" dirty="0" smtClean="0"/>
                        <a:t>Provisioning Coverage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贷款拨备比、拨备覆盖率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8525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附属机构</a:t>
                      </a:r>
                      <a:r>
                        <a:rPr lang="en-US" altLang="zh-CN" sz="1100" dirty="0" smtClean="0"/>
                        <a:t>Affiliated</a:t>
                      </a:r>
                      <a:r>
                        <a:rPr lang="en-US" altLang="zh-CN" sz="1100" baseline="0" dirty="0" smtClean="0"/>
                        <a:t> Institutions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跨境跨业背景下：母行负债依存度、跨境跨业风险的附属机构回报率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249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流动性</a:t>
                      </a:r>
                      <a:r>
                        <a:rPr lang="en-US" altLang="zh-CN" sz="1100" dirty="0" smtClean="0"/>
                        <a:t>Liquidity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流动性比例、流动性覆盖率、净稳定融资比率、存贷比（已取消）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338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100" dirty="0" smtClean="0"/>
                        <a:t>案件防控</a:t>
                      </a:r>
                      <a:r>
                        <a:rPr lang="en-US" altLang="zh-CN" sz="1100" dirty="0" smtClean="0"/>
                        <a:t>Swindle</a:t>
                      </a:r>
                      <a:r>
                        <a:rPr lang="en-US" altLang="zh-CN" sz="1100" baseline="0" dirty="0" smtClean="0"/>
                        <a:t> Prevention</a:t>
                      </a:r>
                      <a:endParaRPr lang="zh-CN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案件损失率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884086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37661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43579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金融学原理  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卜林</a:t>
            </a: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 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96829" y="3691731"/>
            <a:ext cx="6550819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20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20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年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月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18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日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96194" y="3280886"/>
            <a:ext cx="655081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  <a:sym typeface="+mn-ea"/>
              </a:rPr>
              <a:t>金融学院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640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116317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sz="4000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4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第十一章    资本市场</a:t>
                      </a:r>
                      <a:endParaRPr lang="zh-CN" altLang="en-US" sz="4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9828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278690"/>
              </p:ext>
            </p:extLst>
          </p:nvPr>
        </p:nvGraphicFramePr>
        <p:xfrm>
          <a:off x="0" y="1461131"/>
          <a:ext cx="9144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046">
                  <a:extLst>
                    <a:ext uri="{9D8B030D-6E8A-4147-A177-3AD203B41FA5}">
                      <a16:colId xmlns:a16="http://schemas.microsoft.com/office/drawing/2014/main" val="3308029679"/>
                    </a:ext>
                  </a:extLst>
                </a:gridCol>
                <a:gridCol w="7049954">
                  <a:extLst>
                    <a:ext uri="{9D8B030D-6E8A-4147-A177-3AD203B41FA5}">
                      <a16:colId xmlns:a16="http://schemas.microsoft.com/office/drawing/2014/main" val="12496039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第一节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资本市场概述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23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股票市场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2086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第三节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债券市场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9526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第四节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</a:t>
                      </a:r>
                      <a:endParaRPr lang="zh-CN" altLang="en-US" sz="1800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221724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72389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491458"/>
              </p:ext>
            </p:extLst>
          </p:nvPr>
        </p:nvGraphicFramePr>
        <p:xfrm>
          <a:off x="0" y="811976"/>
          <a:ext cx="9144000" cy="5351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3907869012"/>
                    </a:ext>
                  </a:extLst>
                </a:gridCol>
              </a:tblGrid>
              <a:tr h="53519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第一节   资本市场概述</a:t>
                      </a:r>
                      <a:endParaRPr lang="zh-CN" altLang="en-US" sz="2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740299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0502634"/>
              </p:ext>
            </p:extLst>
          </p:nvPr>
        </p:nvGraphicFramePr>
        <p:xfrm>
          <a:off x="0" y="1806335"/>
          <a:ext cx="9144000" cy="1697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973">
                  <a:extLst>
                    <a:ext uri="{9D8B030D-6E8A-4147-A177-3AD203B41FA5}">
                      <a16:colId xmlns:a16="http://schemas.microsoft.com/office/drawing/2014/main" val="2897502732"/>
                    </a:ext>
                  </a:extLst>
                </a:gridCol>
                <a:gridCol w="7200027">
                  <a:extLst>
                    <a:ext uri="{9D8B030D-6E8A-4147-A177-3AD203B41FA5}">
                      <a16:colId xmlns:a16="http://schemas.microsoft.com/office/drawing/2014/main" val="1451374887"/>
                    </a:ext>
                  </a:extLst>
                </a:gridCol>
              </a:tblGrid>
              <a:tr h="56590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特点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融资期限长、流动性相对较差、风险大收益高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686018"/>
                  </a:ext>
                </a:extLst>
              </a:tr>
              <a:tr h="56590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分类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直接融资市场和间接融资市场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70323"/>
                  </a:ext>
                </a:extLst>
              </a:tr>
              <a:tr h="5659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一级市场、二级市场、三级市场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96159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66215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593250"/>
              </p:ext>
            </p:extLst>
          </p:nvPr>
        </p:nvGraphicFramePr>
        <p:xfrm>
          <a:off x="-3" y="727711"/>
          <a:ext cx="9144002" cy="2569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882">
                  <a:extLst>
                    <a:ext uri="{9D8B030D-6E8A-4147-A177-3AD203B41FA5}">
                      <a16:colId xmlns:a16="http://schemas.microsoft.com/office/drawing/2014/main" val="2935914380"/>
                    </a:ext>
                  </a:extLst>
                </a:gridCol>
                <a:gridCol w="7343120">
                  <a:extLst>
                    <a:ext uri="{9D8B030D-6E8A-4147-A177-3AD203B41FA5}">
                      <a16:colId xmlns:a16="http://schemas.microsoft.com/office/drawing/2014/main" val="1854874102"/>
                    </a:ext>
                  </a:extLst>
                </a:gridCol>
              </a:tblGrid>
              <a:tr h="424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资本市场参与者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201241"/>
                  </a:ext>
                </a:extLst>
              </a:tr>
              <a:tr h="424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证券发行人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政府、金融机构、公司企业、其他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370639"/>
                  </a:ext>
                </a:extLst>
              </a:tr>
              <a:tr h="424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证券投资人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金融机构法人和自然人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834406"/>
                  </a:ext>
                </a:extLst>
              </a:tr>
              <a:tr h="575466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证券市场中介机构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证券投资咨询机构、证券登记结算机构、财务顾问机构、资信评级机构、资产评估机构、会计事务所、律师事务所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163497"/>
                  </a:ext>
                </a:extLst>
              </a:tr>
              <a:tr h="4243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自律性机构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证券交易所、证券业协会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404489"/>
                  </a:ext>
                </a:extLst>
              </a:tr>
              <a:tr h="287141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证券监管机构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证监会及派出机构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82790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90516"/>
              </p:ext>
            </p:extLst>
          </p:nvPr>
        </p:nvGraphicFramePr>
        <p:xfrm>
          <a:off x="0" y="3360578"/>
          <a:ext cx="9144000" cy="415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879">
                  <a:extLst>
                    <a:ext uri="{9D8B030D-6E8A-4147-A177-3AD203B41FA5}">
                      <a16:colId xmlns:a16="http://schemas.microsoft.com/office/drawing/2014/main" val="1959786446"/>
                    </a:ext>
                  </a:extLst>
                </a:gridCol>
                <a:gridCol w="7343121">
                  <a:extLst>
                    <a:ext uri="{9D8B030D-6E8A-4147-A177-3AD203B41FA5}">
                      <a16:colId xmlns:a16="http://schemas.microsoft.com/office/drawing/2014/main" val="4025832624"/>
                    </a:ext>
                  </a:extLst>
                </a:gridCol>
              </a:tblGrid>
              <a:tr h="41568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资本市场的功能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筹资投资功能、定价功能、资本配置功能、产权功能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881857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57550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374080"/>
              </p:ext>
            </p:extLst>
          </p:nvPr>
        </p:nvGraphicFramePr>
        <p:xfrm>
          <a:off x="0" y="811976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717721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  股票市场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92143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978528"/>
              </p:ext>
            </p:extLst>
          </p:nvPr>
        </p:nvGraphicFramePr>
        <p:xfrm>
          <a:off x="0" y="1345406"/>
          <a:ext cx="9144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634">
                  <a:extLst>
                    <a:ext uri="{9D8B030D-6E8A-4147-A177-3AD203B41FA5}">
                      <a16:colId xmlns:a16="http://schemas.microsoft.com/office/drawing/2014/main" val="1618616046"/>
                    </a:ext>
                  </a:extLst>
                </a:gridCol>
                <a:gridCol w="7608366">
                  <a:extLst>
                    <a:ext uri="{9D8B030D-6E8A-4147-A177-3AD203B41FA5}">
                      <a16:colId xmlns:a16="http://schemas.microsoft.com/office/drawing/2014/main" val="1950204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一级市场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415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咨询与准备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发行方式选择、选择承销商、准备招股说明书、发行定价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75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认购与销售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包销、代销、助销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28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二级市场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01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证券交易所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交易设施、制定交易规则、组织管理交易行为、信息整理和公开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47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场外交易市场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OTC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柜台交易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7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股票价格指数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相对法、组合法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120667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39347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/>
          </p:nvPr>
        </p:nvGraphicFramePr>
        <p:xfrm>
          <a:off x="0" y="811976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717721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  股票市场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92143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119294"/>
              </p:ext>
            </p:extLst>
          </p:nvPr>
        </p:nvGraphicFramePr>
        <p:xfrm>
          <a:off x="0" y="1345406"/>
          <a:ext cx="9144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634">
                  <a:extLst>
                    <a:ext uri="{9D8B030D-6E8A-4147-A177-3AD203B41FA5}">
                      <a16:colId xmlns:a16="http://schemas.microsoft.com/office/drawing/2014/main" val="1618616046"/>
                    </a:ext>
                  </a:extLst>
                </a:gridCol>
                <a:gridCol w="7608366">
                  <a:extLst>
                    <a:ext uri="{9D8B030D-6E8A-4147-A177-3AD203B41FA5}">
                      <a16:colId xmlns:a16="http://schemas.microsoft.com/office/drawing/2014/main" val="1950204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股票类型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股、</a:t>
                      </a:r>
                      <a:r>
                        <a:rPr lang="en-US" altLang="zh-CN" dirty="0" smtClean="0"/>
                        <a:t>B</a:t>
                      </a:r>
                      <a:r>
                        <a:rPr lang="zh-CN" altLang="en-US" dirty="0" smtClean="0"/>
                        <a:t>股、</a:t>
                      </a:r>
                      <a:r>
                        <a:rPr lang="en-US" altLang="zh-CN" dirty="0" smtClean="0"/>
                        <a:t>H</a:t>
                      </a:r>
                      <a:r>
                        <a:rPr lang="zh-CN" altLang="en-US" dirty="0" smtClean="0"/>
                        <a:t>股、</a:t>
                      </a:r>
                      <a:r>
                        <a:rPr lang="en-US" altLang="zh-CN" dirty="0" smtClean="0"/>
                        <a:t>N</a:t>
                      </a:r>
                      <a:r>
                        <a:rPr lang="zh-CN" altLang="en-US" dirty="0" smtClean="0"/>
                        <a:t>股、</a:t>
                      </a:r>
                      <a:r>
                        <a:rPr lang="en-US" altLang="zh-CN" dirty="0" smtClean="0"/>
                        <a:t>S</a:t>
                      </a:r>
                      <a:r>
                        <a:rPr lang="zh-CN" altLang="en-US" dirty="0" smtClean="0"/>
                        <a:t>股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415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、*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*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NST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G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N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XR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DR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XD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M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（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MSCI)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R(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融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)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，等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75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注册制与退市新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规，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ST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壳资源（并购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），转赠派，增发、配股与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资本公积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28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资本市场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01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主板、中小板、创业板、科创版、新三板、地方柜台交易（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OTC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）、产权交易所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47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股改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75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大小非、全流通、同股同权、同股不同权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120667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53268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729997"/>
              </p:ext>
            </p:extLst>
          </p:nvPr>
        </p:nvGraphicFramePr>
        <p:xfrm>
          <a:off x="0" y="1014412"/>
          <a:ext cx="9144000" cy="2727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256">
                  <a:extLst>
                    <a:ext uri="{9D8B030D-6E8A-4147-A177-3AD203B41FA5}">
                      <a16:colId xmlns:a16="http://schemas.microsoft.com/office/drawing/2014/main" val="3732582091"/>
                    </a:ext>
                  </a:extLst>
                </a:gridCol>
                <a:gridCol w="7475744">
                  <a:extLst>
                    <a:ext uri="{9D8B030D-6E8A-4147-A177-3AD203B41FA5}">
                      <a16:colId xmlns:a16="http://schemas.microsoft.com/office/drawing/2014/main" val="1045444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股票理论价格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假设你存入银行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100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元，一年期利率为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5%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，那么一年后你可以获得多少利息？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999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某公司如果每股年末分红为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元（所有收益都分红），一年期市场利率为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5%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，那么该公司每股股票价格应该为多少呢？（机会成本）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634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是否我们已知今年该公司每股收益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元，那么今年股价就为上面所计算的那么多呢？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60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引申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静态市盈率、动态市盈率、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PEG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、市净率，租售比、利润率、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ROE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ROA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、利率变化与股票选择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167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现实中的股票价格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我们可以计算公允价值，但我们真的能预测未来现金流吗？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734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交易博弈决定了股票价格？市场有完全有效吗？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564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资金控制论（量价关系）、状态论（均线关系）、复杂套利分析（背离、纠缠等）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25728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6339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 smtClean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lang="en-US" sz="3200" dirty="0">
              <a:solidFill>
                <a:schemeClr val="bg1"/>
              </a:solidFill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823476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sz="4000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sz="4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第六章    商业银行</a:t>
                      </a:r>
                      <a:endParaRPr lang="zh-CN" altLang="en-US" sz="4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482607"/>
              </p:ext>
            </p:extLst>
          </p:nvPr>
        </p:nvGraphicFramePr>
        <p:xfrm>
          <a:off x="0" y="960917"/>
          <a:ext cx="9157960" cy="3092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248929216"/>
                    </a:ext>
                  </a:extLst>
                </a:gridCol>
                <a:gridCol w="6109960">
                  <a:extLst>
                    <a:ext uri="{9D8B030D-6E8A-4147-A177-3AD203B41FA5}">
                      <a16:colId xmlns:a16="http://schemas.microsoft.com/office/drawing/2014/main" val="3720746615"/>
                    </a:ext>
                  </a:extLst>
                </a:gridCol>
              </a:tblGrid>
              <a:tr h="83130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策略分析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宏观分析、中观分析、微观分析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160288"/>
                  </a:ext>
                </a:extLst>
              </a:tr>
              <a:tr h="73989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宏观分析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人口、制度、技术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财政政策、货币政策、国际环境等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569894"/>
                  </a:ext>
                </a:extLst>
              </a:tr>
              <a:tr h="72574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中观分析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产业分析、产业链分析、区域集群与展望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需求侧收入水平和代际偏好、供给侧技术趋势、转移支付（政策支持水平）等</a:t>
                      </a:r>
                    </a:p>
                    <a:p>
                      <a:pPr algn="ctr"/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775767"/>
                  </a:ext>
                </a:extLst>
              </a:tr>
              <a:tr h="79573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微观分析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企业特质、产业结构、增长潜力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财务粉饰、上下游企业分析、高管与股东分析等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71381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49266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413711"/>
              </p:ext>
            </p:extLst>
          </p:nvPr>
        </p:nvGraphicFramePr>
        <p:xfrm>
          <a:off x="-13960" y="793749"/>
          <a:ext cx="9157960" cy="612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57960">
                  <a:extLst>
                    <a:ext uri="{9D8B030D-6E8A-4147-A177-3AD203B41FA5}">
                      <a16:colId xmlns:a16="http://schemas.microsoft.com/office/drawing/2014/main" val="4273558466"/>
                    </a:ext>
                  </a:extLst>
                </a:gridCol>
              </a:tblGrid>
              <a:tr h="6122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基本量价关系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594589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504750"/>
              </p:ext>
            </p:extLst>
          </p:nvPr>
        </p:nvGraphicFramePr>
        <p:xfrm>
          <a:off x="20939" y="1803157"/>
          <a:ext cx="9123060" cy="1154037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2792063">
                  <a:extLst>
                    <a:ext uri="{9D8B030D-6E8A-4147-A177-3AD203B41FA5}">
                      <a16:colId xmlns:a16="http://schemas.microsoft.com/office/drawing/2014/main" val="3399372535"/>
                    </a:ext>
                  </a:extLst>
                </a:gridCol>
                <a:gridCol w="3441215">
                  <a:extLst>
                    <a:ext uri="{9D8B030D-6E8A-4147-A177-3AD203B41FA5}">
                      <a16:colId xmlns:a16="http://schemas.microsoft.com/office/drawing/2014/main" val="4179477222"/>
                    </a:ext>
                  </a:extLst>
                </a:gridCol>
                <a:gridCol w="2889782">
                  <a:extLst>
                    <a:ext uri="{9D8B030D-6E8A-4147-A177-3AD203B41FA5}">
                      <a16:colId xmlns:a16="http://schemas.microsoft.com/office/drawing/2014/main" val="1665220937"/>
                    </a:ext>
                  </a:extLst>
                </a:gridCol>
              </a:tblGrid>
              <a:tr h="37465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量升价升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量平价升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量跌价升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965899"/>
                  </a:ext>
                </a:extLst>
              </a:tr>
              <a:tr h="38390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量升价平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量平价平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量跌价平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649528"/>
                  </a:ext>
                </a:extLst>
              </a:tr>
              <a:tr h="39547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量升价跌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量平价跌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量跌价跌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37162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239158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32" y="788757"/>
            <a:ext cx="2721131" cy="399962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955" y="788754"/>
            <a:ext cx="2754891" cy="399962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939" y="788755"/>
            <a:ext cx="2752516" cy="399962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201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569328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一些基础的技术指标：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MA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MACD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KDJ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RSI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BOLL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等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背离和纠缠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统计套利基本原理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换手率在判断技术指标中的基本原理（如果在同一地点两个小区，一个新小区均价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50000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，一个老小区均价</a:t>
                      </a:r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30000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，你买哪个呢？）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76699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103686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第二节债券市场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1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、国债、地方债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2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、企业债和公司债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3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、可转债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4</a:t>
                      </a:r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、在利率变化情况下，如何选择债券（期限和票息率），一个隐喻下的分析。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39738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781566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假设目前市场上的利率期限结构是平稳的，市场年利率均为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10%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（一年记一次复利）。一个债券基金经理面临市场上两种债券：债券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A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面值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1000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元，息票率为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8%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，一年付一次利息；债券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B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面值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1000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元，息票率为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10%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，一年付一次利息。期限都是三年，到期一次性偿还本金。但是该经理只打算进行一年期投资，并且该基金经理认为一年后市场利率有可能下降（假设下降到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9%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），那么那只债券是更好的选择？</a:t>
                      </a:r>
                      <a:endParaRPr lang="en-US" altLang="zh-CN" sz="4000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51466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122488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9792" y="1342047"/>
            <a:ext cx="5504416" cy="245940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5125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604724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/>
                    </a:p>
                    <a:p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Notes: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①一年后的价格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 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应使用远期利率（预期未来一年的利率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10%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）贴现，当期价格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 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应使用即期利率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9%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贴现。</a:t>
                      </a:r>
                    </a:p>
                    <a:p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     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②由于债券</a:t>
                      </a:r>
                      <a:r>
                        <a:rPr lang="en-US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B</a:t>
                      </a:r>
                      <a:r>
                        <a:rPr lang="zh-CN" altLang="zh-CN" sz="1350" b="1" kern="1200" dirty="0" smtClean="0">
                          <a:solidFill>
                            <a:schemeClr val="lt1"/>
                          </a:solidFill>
                          <a:effectLst/>
                          <a:latin typeface="仿宋" panose="02010609060101010101" pitchFamily="49" charset="-122"/>
                          <a:ea typeface="仿宋" panose="02010609060101010101" pitchFamily="49" charset="-122"/>
                          <a:cs typeface="+mn-cs"/>
                        </a:rPr>
                        <a:t>当期票面利率等于市场利率，因此债券市场价格等于票面价值。</a:t>
                      </a:r>
                      <a:endParaRPr lang="zh-CN" altLang="zh-CN" sz="1350" b="1" kern="1200" dirty="0">
                        <a:solidFill>
                          <a:schemeClr val="lt1"/>
                        </a:solidFill>
                        <a:effectLst/>
                        <a:latin typeface="仿宋" panose="02010609060101010101" pitchFamily="49" charset="-122"/>
                        <a:ea typeface="仿宋" panose="02010609060101010101" pitchFamily="49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3428" y="1686035"/>
            <a:ext cx="4257143" cy="177142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753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7775" y="1970405"/>
            <a:ext cx="4109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仿宋" panose="02010609060101010101" pitchFamily="49" charset="-122"/>
                <a:ea typeface="仿宋" panose="02010609060101010101" pitchFamily="49" charset="-122"/>
                <a:cs typeface="方正小标宋简体" panose="03000509000000000000" charset="-122"/>
              </a:rPr>
              <a:t>第六章 商业银行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仿宋" panose="02010609060101010101" pitchFamily="49" charset="-122"/>
              <a:ea typeface="仿宋" panose="02010609060101010101" pitchFamily="49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738713"/>
              </p:ext>
            </p:extLst>
          </p:nvPr>
        </p:nvGraphicFramePr>
        <p:xfrm>
          <a:off x="0" y="1040043"/>
          <a:ext cx="9144000" cy="4103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74646430"/>
                    </a:ext>
                  </a:extLst>
                </a:gridCol>
              </a:tblGrid>
              <a:tr h="4103457">
                <a:tc>
                  <a:txBody>
                    <a:bodyPr/>
                    <a:lstStyle/>
                    <a:p>
                      <a:endParaRPr lang="en-US" altLang="zh-CN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4728109"/>
                  </a:ext>
                </a:extLst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4372" y="1184041"/>
            <a:ext cx="5275256" cy="27754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207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80457"/>
              </p:ext>
            </p:extLst>
          </p:nvPr>
        </p:nvGraphicFramePr>
        <p:xfrm>
          <a:off x="0" y="811976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717721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第四节  投资基金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92143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164131"/>
              </p:ext>
            </p:extLst>
          </p:nvPr>
        </p:nvGraphicFramePr>
        <p:xfrm>
          <a:off x="0" y="1345406"/>
          <a:ext cx="9144000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634">
                  <a:extLst>
                    <a:ext uri="{9D8B030D-6E8A-4147-A177-3AD203B41FA5}">
                      <a16:colId xmlns:a16="http://schemas.microsoft.com/office/drawing/2014/main" val="1618616046"/>
                    </a:ext>
                  </a:extLst>
                </a:gridCol>
                <a:gridCol w="7608366">
                  <a:extLst>
                    <a:ext uri="{9D8B030D-6E8A-4147-A177-3AD203B41FA5}">
                      <a16:colId xmlns:a16="http://schemas.microsoft.com/office/drawing/2014/main" val="1950204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b="1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投资基金概念</a:t>
                      </a:r>
                      <a:endParaRPr lang="zh-CN" altLang="en-US" b="1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415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投资基金特征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专业化的散户和基金经理谁的市场适应性更强？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75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投资基金的种类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公司型和契约型，巴菲特是哪种？我国是哪种？封闭式和开放式，公募和私募，收入型成长型和平衡型，货币基金和股票基金等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28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b="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投资基金的设立和募集</a:t>
                      </a:r>
                      <a:endParaRPr lang="zh-CN" altLang="en-US" b="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设立和募集 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01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投资基金的运作与投资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47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REITs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房地产投资信托基金（保险资金如果要投资，降低主营和投资风险，提高主营和投资收益的思考题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756219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0311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879253"/>
              </p:ext>
            </p:extLst>
          </p:nvPr>
        </p:nvGraphicFramePr>
        <p:xfrm>
          <a:off x="0" y="1186626"/>
          <a:ext cx="9143999" cy="3127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0561">
                  <a:extLst>
                    <a:ext uri="{9D8B030D-6E8A-4147-A177-3AD203B41FA5}">
                      <a16:colId xmlns:a16="http://schemas.microsoft.com/office/drawing/2014/main" val="1694898689"/>
                    </a:ext>
                  </a:extLst>
                </a:gridCol>
                <a:gridCol w="5973438">
                  <a:extLst>
                    <a:ext uri="{9D8B030D-6E8A-4147-A177-3AD203B41FA5}">
                      <a16:colId xmlns:a16="http://schemas.microsoft.com/office/drawing/2014/main" val="2226074393"/>
                    </a:ext>
                  </a:extLst>
                </a:gridCol>
              </a:tblGrid>
              <a:tr h="625422"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第一节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商业银行概述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974618"/>
                  </a:ext>
                </a:extLst>
              </a:tr>
              <a:tr h="625422"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商业银行的负债业务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1077818"/>
                  </a:ext>
                </a:extLst>
              </a:tr>
              <a:tr h="625422"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第三节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商业银行的资产业务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154034"/>
                  </a:ext>
                </a:extLst>
              </a:tr>
              <a:tr h="625422"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第四节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商业银行的中间业务与表外业务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295401"/>
                  </a:ext>
                </a:extLst>
              </a:tr>
              <a:tr h="625422"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第五节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商业银行经营管理</a:t>
                      </a:r>
                      <a:endParaRPr lang="zh-CN" altLang="en-US" sz="16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1757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36401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lang="en-US" altLang="zh-CN" sz="32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lang="zh-CN" altLang="en-US" sz="3200">
              <a:solidFill>
                <a:schemeClr val="bg1"/>
              </a:solidFill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lang="zh-CN" altLang="en-US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lang="en-US" altLang="zh-CN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lang="zh-CN" altLang="en-US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lang="en-US" altLang="zh-CN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lang="zh-CN" altLang="en-US" sz="1500">
                <a:solidFill>
                  <a:schemeClr val="bg1"/>
                </a:solidFill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lang="zh-CN" altLang="en-US" sz="1500">
              <a:solidFill>
                <a:schemeClr val="bg1"/>
              </a:solidFill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816416"/>
              </p:ext>
            </p:extLst>
          </p:nvPr>
        </p:nvGraphicFramePr>
        <p:xfrm>
          <a:off x="-1" y="1319249"/>
          <a:ext cx="9144000" cy="2471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507">
                  <a:extLst>
                    <a:ext uri="{9D8B030D-6E8A-4147-A177-3AD203B41FA5}">
                      <a16:colId xmlns:a16="http://schemas.microsoft.com/office/drawing/2014/main" val="2351208188"/>
                    </a:ext>
                  </a:extLst>
                </a:gridCol>
                <a:gridCol w="1297314">
                  <a:extLst>
                    <a:ext uri="{9D8B030D-6E8A-4147-A177-3AD203B41FA5}">
                      <a16:colId xmlns:a16="http://schemas.microsoft.com/office/drawing/2014/main" val="3872501642"/>
                    </a:ext>
                  </a:extLst>
                </a:gridCol>
                <a:gridCol w="1458852">
                  <a:extLst>
                    <a:ext uri="{9D8B030D-6E8A-4147-A177-3AD203B41FA5}">
                      <a16:colId xmlns:a16="http://schemas.microsoft.com/office/drawing/2014/main" val="3913622100"/>
                    </a:ext>
                  </a:extLst>
                </a:gridCol>
                <a:gridCol w="3573838">
                  <a:extLst>
                    <a:ext uri="{9D8B030D-6E8A-4147-A177-3AD203B41FA5}">
                      <a16:colId xmlns:a16="http://schemas.microsoft.com/office/drawing/2014/main" val="2014011629"/>
                    </a:ext>
                  </a:extLst>
                </a:gridCol>
                <a:gridCol w="2289489">
                  <a:extLst>
                    <a:ext uri="{9D8B030D-6E8A-4147-A177-3AD203B41FA5}">
                      <a16:colId xmlns:a16="http://schemas.microsoft.com/office/drawing/2014/main" val="3813012117"/>
                    </a:ext>
                  </a:extLst>
                </a:gridCol>
              </a:tblGrid>
              <a:tr h="418809"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要点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引申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事件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学术前沿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239000"/>
                  </a:ext>
                </a:extLst>
              </a:tr>
              <a:tr h="46767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1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银行历史沿革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社会变迁与银行发展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意大利</a:t>
                      </a:r>
                      <a:r>
                        <a:rPr lang="en-US" altLang="zh-CN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英国（风险承担）美国混业</a:t>
                      </a:r>
                      <a:r>
                        <a:rPr lang="en-US" altLang="zh-CN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分业、我国票号</a:t>
                      </a:r>
                      <a:r>
                        <a:rPr lang="en-US" altLang="zh-CN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银行、户部银行</a:t>
                      </a:r>
                      <a:r>
                        <a:rPr lang="en-US" altLang="zh-CN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大清银行</a:t>
                      </a:r>
                      <a:r>
                        <a:rPr lang="en-US" altLang="zh-CN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中国银行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银行如何促进经济发展？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491518"/>
                  </a:ext>
                </a:extLst>
              </a:tr>
              <a:tr h="391999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2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银行功能变迁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金融脱媒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互联网金融与金融科技如何形塑新的银行生态？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银行如何通过缓解信息不对称来促进经济增长？分工与技术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607546"/>
                  </a:ext>
                </a:extLst>
              </a:tr>
              <a:tr h="391999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3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商业银行的性质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银行与工商企业区别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分析银行应该看哪个财务报表？盈利好的银行就是好银行吗？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为何银行高管要限薪？（外部性）为何银行要引入境外战略投资者？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002893"/>
                  </a:ext>
                </a:extLst>
              </a:tr>
              <a:tr h="391999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4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商业银行的职能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五个基本职能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互联网渠道、金融科技会影响或者替代哪些银行的职能呢？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银行为何偏爱国企？银行如何扶持小微企业？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5252740"/>
                  </a:ext>
                </a:extLst>
              </a:tr>
              <a:tr h="391999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5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商业银行展望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资金媒介到金融服务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银行成立专门的理财公司，你在银行买的理财产品都安全吗？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非标产品的出路，影子银行穿透式监管。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215075"/>
                  </a:ext>
                </a:extLst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7670856"/>
              </p:ext>
            </p:extLst>
          </p:nvPr>
        </p:nvGraphicFramePr>
        <p:xfrm>
          <a:off x="0" y="784054"/>
          <a:ext cx="9144000" cy="4334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765454671"/>
                    </a:ext>
                  </a:extLst>
                </a:gridCol>
              </a:tblGrid>
              <a:tr h="4334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第一节：商业银行概述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164667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77303"/>
              </p:ext>
            </p:extLst>
          </p:nvPr>
        </p:nvGraphicFramePr>
        <p:xfrm>
          <a:off x="-318" y="690655"/>
          <a:ext cx="9144000" cy="365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3990269375"/>
                    </a:ext>
                  </a:extLst>
                </a:gridCol>
              </a:tblGrid>
              <a:tr h="36360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第二节   商业银行的负债业务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140452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478460"/>
              </p:ext>
            </p:extLst>
          </p:nvPr>
        </p:nvGraphicFramePr>
        <p:xfrm>
          <a:off x="-318" y="1095884"/>
          <a:ext cx="9144318" cy="2954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805">
                  <a:extLst>
                    <a:ext uri="{9D8B030D-6E8A-4147-A177-3AD203B41FA5}">
                      <a16:colId xmlns:a16="http://schemas.microsoft.com/office/drawing/2014/main" val="1827356397"/>
                    </a:ext>
                  </a:extLst>
                </a:gridCol>
                <a:gridCol w="5688824">
                  <a:extLst>
                    <a:ext uri="{9D8B030D-6E8A-4147-A177-3AD203B41FA5}">
                      <a16:colId xmlns:a16="http://schemas.microsoft.com/office/drawing/2014/main" val="2936350308"/>
                    </a:ext>
                  </a:extLst>
                </a:gridCol>
                <a:gridCol w="2219689">
                  <a:extLst>
                    <a:ext uri="{9D8B030D-6E8A-4147-A177-3AD203B41FA5}">
                      <a16:colId xmlns:a16="http://schemas.microsoft.com/office/drawing/2014/main" val="2120109244"/>
                    </a:ext>
                  </a:extLst>
                </a:gridCol>
              </a:tblGrid>
              <a:tr h="349008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资金来源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（负债业务的具体形式）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引申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54787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自有资本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股票发行等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资本溢价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45214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中央银行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向中央银行借款（</a:t>
                      </a:r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SLO,</a:t>
                      </a:r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逆回购，</a:t>
                      </a:r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SLF,MLF,PSL</a:t>
                      </a:r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）利率走廊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LPR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567423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同业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同业和其他金融机构存放款项、拆入资金、卖出回购金融资产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同业利差路径有哪些？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993650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客户存款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活期、定期、储蓄、大额存单等。在基准利率浮动时，形成利率敏感缺口。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从以存立行到创新立行。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789370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结算占用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结算时差占用的资金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支付宝到账会引发什么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247963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债券市场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银行债、可转债、减计型次级二级债、已发行同业存单、已发行存款证等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银行更愿意哪种融资方式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719499"/>
                  </a:ext>
                </a:extLst>
              </a:tr>
              <a:tr h="372281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国际市场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国际货币市场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3854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71020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562568"/>
              </p:ext>
            </p:extLst>
          </p:nvPr>
        </p:nvGraphicFramePr>
        <p:xfrm>
          <a:off x="0" y="770095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9585">
                  <a:extLst>
                    <a:ext uri="{9D8B030D-6E8A-4147-A177-3AD203B41FA5}">
                      <a16:colId xmlns:a16="http://schemas.microsoft.com/office/drawing/2014/main" val="1423940319"/>
                    </a:ext>
                  </a:extLst>
                </a:gridCol>
                <a:gridCol w="6184415">
                  <a:extLst>
                    <a:ext uri="{9D8B030D-6E8A-4147-A177-3AD203B41FA5}">
                      <a16:colId xmlns:a16="http://schemas.microsoft.com/office/drawing/2014/main" val="34595214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第三节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    商业银行的资产业务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020281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4690824"/>
              </p:ext>
            </p:extLst>
          </p:nvPr>
        </p:nvGraphicFramePr>
        <p:xfrm>
          <a:off x="0" y="1237765"/>
          <a:ext cx="9144000" cy="26510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3805">
                  <a:extLst>
                    <a:ext uri="{9D8B030D-6E8A-4147-A177-3AD203B41FA5}">
                      <a16:colId xmlns:a16="http://schemas.microsoft.com/office/drawing/2014/main" val="4198167670"/>
                    </a:ext>
                  </a:extLst>
                </a:gridCol>
                <a:gridCol w="6086693">
                  <a:extLst>
                    <a:ext uri="{9D8B030D-6E8A-4147-A177-3AD203B41FA5}">
                      <a16:colId xmlns:a16="http://schemas.microsoft.com/office/drawing/2014/main" val="2358534253"/>
                    </a:ext>
                  </a:extLst>
                </a:gridCol>
                <a:gridCol w="1933502">
                  <a:extLst>
                    <a:ext uri="{9D8B030D-6E8A-4147-A177-3AD203B41FA5}">
                      <a16:colId xmlns:a16="http://schemas.microsoft.com/office/drawing/2014/main" val="1333201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资金去向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资产业务的具体形式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引申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99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中央银行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法定存款准备金、超额存款准备金（利率走廊下限）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安全等级最高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897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现金库 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库存现金（有成本）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低于央行存款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948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同业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存放同业和其他金融机构款项、拆出资金（拆放同业）、买入返售金融资产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买返资产到应收款项类投资（为何将贷款转同业）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661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银行客户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贷款与垫款（因信用证、承兑汇票而为企业垫付的款项）（拨备、拨备覆盖）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资产负债表中减去了贷款减值准备为净额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789577"/>
                  </a:ext>
                </a:extLst>
              </a:tr>
              <a:tr h="375232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货币市场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以公允价值计量且变动计入当期损益的金融资产、可供出售金融资产、持有至到期投资、应收款项类投资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如何通过几项变化调节利润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148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衍生品市场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为了满足外汇等中间业务，规模非常小</a:t>
                      </a:r>
                      <a:endParaRPr lang="zh-CN" altLang="en-US" sz="10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95931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5512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001996"/>
              </p:ext>
            </p:extLst>
          </p:nvPr>
        </p:nvGraphicFramePr>
        <p:xfrm>
          <a:off x="3990" y="756135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87891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第四章  商业银行的表外业务和中间业务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876699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027429"/>
              </p:ext>
            </p:extLst>
          </p:nvPr>
        </p:nvGraphicFramePr>
        <p:xfrm>
          <a:off x="0" y="1126975"/>
          <a:ext cx="9144000" cy="9403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2959793494"/>
                    </a:ext>
                  </a:extLst>
                </a:gridCol>
              </a:tblGrid>
              <a:tr h="437471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一、表外业务和中间业务的区别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067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二、银行的中间收入占比与银行的绩效，为何现在这么看重中收占比？银行的贷款为何收取咨询费？我们 信用卡已经使用的额度算在哪里？未使用额度呢？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621997"/>
                  </a:ext>
                </a:extLst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9084678"/>
              </p:ext>
            </p:extLst>
          </p:nvPr>
        </p:nvGraphicFramePr>
        <p:xfrm>
          <a:off x="0" y="2083677"/>
          <a:ext cx="9143999" cy="7090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3047544662"/>
                    </a:ext>
                  </a:extLst>
                </a:gridCol>
              </a:tblGrid>
              <a:tr h="338217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三、表外业务就一直在资产负债表外吗？保本理财是表内还是表外呢？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322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四、表外业务出表就可以无限扩张么？不，它依然会消耗银行的资本金！（授信不仅包括贷款还包括汇票、信用证等）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443401"/>
                  </a:ext>
                </a:extLst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897369"/>
              </p:ext>
            </p:extLst>
          </p:nvPr>
        </p:nvGraphicFramePr>
        <p:xfrm>
          <a:off x="-1" y="2809045"/>
          <a:ext cx="9144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4945">
                  <a:extLst>
                    <a:ext uri="{9D8B030D-6E8A-4147-A177-3AD203B41FA5}">
                      <a16:colId xmlns:a16="http://schemas.microsoft.com/office/drawing/2014/main" val="2411828579"/>
                    </a:ext>
                  </a:extLst>
                </a:gridCol>
                <a:gridCol w="8069055">
                  <a:extLst>
                    <a:ext uri="{9D8B030D-6E8A-4147-A177-3AD203B41FA5}">
                      <a16:colId xmlns:a16="http://schemas.microsoft.com/office/drawing/2014/main" val="6597873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中间业务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汇兑业务、信用证业务、代收业务、同业往来、代客买卖、信托业务、租赁业务、代理融通、咨询服务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687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表外业务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担保类业务、承诺业务、贷款出售及贷款证券化业务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305388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515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513508"/>
              </p:ext>
            </p:extLst>
          </p:nvPr>
        </p:nvGraphicFramePr>
        <p:xfrm>
          <a:off x="0" y="735194"/>
          <a:ext cx="9144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19557943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第五节  商业银行经营管理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9110099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981293"/>
              </p:ext>
            </p:extLst>
          </p:nvPr>
        </p:nvGraphicFramePr>
        <p:xfrm>
          <a:off x="-2" y="1278890"/>
          <a:ext cx="9095140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7171">
                  <a:extLst>
                    <a:ext uri="{9D8B030D-6E8A-4147-A177-3AD203B41FA5}">
                      <a16:colId xmlns:a16="http://schemas.microsoft.com/office/drawing/2014/main" val="2938367919"/>
                    </a:ext>
                  </a:extLst>
                </a:gridCol>
                <a:gridCol w="7747969">
                  <a:extLst>
                    <a:ext uri="{9D8B030D-6E8A-4147-A177-3AD203B41FA5}">
                      <a16:colId xmlns:a16="http://schemas.microsoft.com/office/drawing/2014/main" val="4070375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重要业务类型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具体业务线条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387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贷款业务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固定资产贷款、房地产开发贷款、银团贷款、安慰函项下贷款、</a:t>
                      </a:r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BT</a:t>
                      </a:r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贷款、</a:t>
                      </a:r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PPP</a:t>
                      </a:r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项目贷款、项目融资、投贷联动、担保公司担保贷款、联保贷款、船舶、商标、无形资产、门票收费权等质押贷款（质押、抵押贷款区别）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805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同业业务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存放同业和同业存放、拆入拆出资金、买入返售</a:t>
                      </a:r>
                      <a:r>
                        <a:rPr lang="en-US" altLang="zh-CN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-</a:t>
                      </a:r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卖出回购、应收款项类投资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63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固收业务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国债、企业债、公司债，以公允价值计量且变动计入当期损益的金融资产、可供出售金融资产、持有至到期投资、应收款项类投资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833406"/>
                  </a:ext>
                </a:extLst>
              </a:tr>
              <a:tr h="32772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表外业务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银行承兑汇票（全额保证金、准全额保证金、质押再开立的大变小、长拆短等），保函（投标保函、履约保函、预付款保函、关税保付保函、付款保函、保释金保函、租赁保函、质量保函等）信用证（进口信用证、进口押汇、提货担保、信用证出口押汇、国内信用证买方押汇、内保外贷等）</a:t>
                      </a:r>
                      <a:endParaRPr lang="zh-CN" altLang="en-US" sz="12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43425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1693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201420" y="2020570"/>
            <a:ext cx="67405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天津财经大学</a:t>
            </a:r>
            <a:r>
              <a:rPr kumimoji="0" lang="en-US" altLang="zh-CN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6819" y="3570446"/>
            <a:ext cx="6550819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XXXX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年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月</a:t>
            </a:r>
            <a:r>
              <a:rPr kumimoji="0" lang="en-US" altLang="zh-CN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X</a:t>
            </a:r>
            <a:r>
              <a: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小标宋简体" panose="03000509000000000000" charset="-122"/>
                <a:ea typeface="方正小标宋简体" panose="03000509000000000000" charset="-122"/>
                <a:cs typeface="方正小标宋简体" panose="03000509000000000000" charset="-122"/>
              </a:rPr>
              <a:t>日</a:t>
            </a:r>
            <a:endParaRPr kumimoji="0" lang="zh-CN" alt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小标宋简体" panose="03000509000000000000" charset="-122"/>
              <a:ea typeface="方正小标宋简体" panose="03000509000000000000" charset="-122"/>
              <a:cs typeface="方正小标宋简体" panose="03000509000000000000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861930"/>
              </p:ext>
            </p:extLst>
          </p:nvPr>
        </p:nvGraphicFramePr>
        <p:xfrm>
          <a:off x="0" y="913970"/>
          <a:ext cx="9144000" cy="28062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5573">
                  <a:extLst>
                    <a:ext uri="{9D8B030D-6E8A-4147-A177-3AD203B41FA5}">
                      <a16:colId xmlns:a16="http://schemas.microsoft.com/office/drawing/2014/main" val="2992782324"/>
                    </a:ext>
                  </a:extLst>
                </a:gridCol>
                <a:gridCol w="5828427">
                  <a:extLst>
                    <a:ext uri="{9D8B030D-6E8A-4147-A177-3AD203B41FA5}">
                      <a16:colId xmlns:a16="http://schemas.microsoft.com/office/drawing/2014/main" val="3585812775"/>
                    </a:ext>
                  </a:extLst>
                </a:gridCol>
              </a:tblGrid>
              <a:tr h="6991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经营原则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三者存在既矛盾，又统一的辩证关系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107319"/>
                  </a:ext>
                </a:extLst>
              </a:tr>
              <a:tr h="6991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流动性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信用派生创造机制与挤兑，负债的期限、来源等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375563"/>
                  </a:ext>
                </a:extLst>
              </a:tr>
              <a:tr h="6991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安全性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资产的安全性（信用、市场、操作、流动性、法律、声誉、道德等）</a:t>
                      </a:r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806050"/>
                  </a:ext>
                </a:extLst>
              </a:tr>
              <a:tr h="69919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效益性</a:t>
                      </a:r>
                      <a:endParaRPr lang="zh-CN" altLang="en-US" sz="1800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latin typeface="仿宋" panose="02010609060101010101" pitchFamily="49" charset="-122"/>
                          <a:ea typeface="仿宋" panose="02010609060101010101" pitchFamily="49" charset="-122"/>
                        </a:rPr>
                        <a:t>净利差和净息差、非息收入、资本金的硬约束。拨贷比与拨备覆盖率对效益的影响</a:t>
                      </a:r>
                      <a:endParaRPr lang="en-US" altLang="zh-CN" dirty="0" smtClean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  <a:p>
                      <a:endParaRPr lang="zh-CN" altLang="en-US" dirty="0">
                        <a:latin typeface="仿宋" panose="02010609060101010101" pitchFamily="49" charset="-122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013241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5418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清风素材 https://12sc.taobao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方正正黑简体"/>
        <a:ea typeface="方正正黑简体"/>
        <a:cs typeface=""/>
      </a:majorFont>
      <a:minorFont>
        <a:latin typeface="方正正黑简体"/>
        <a:ea typeface="方正正黑简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2095</TotalTime>
  <Words>2342</Words>
  <Application>Microsoft Office PowerPoint</Application>
  <PresentationFormat>全屏显示(16:9)</PresentationFormat>
  <Paragraphs>344</Paragraphs>
  <Slides>30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30</vt:i4>
      </vt:variant>
    </vt:vector>
  </HeadingPairs>
  <TitlesOfParts>
    <vt:vector size="44" baseType="lpstr">
      <vt:lpstr>方正正黑简体</vt:lpstr>
      <vt:lpstr>黑体</vt:lpstr>
      <vt:lpstr>方正小标宋简体</vt:lpstr>
      <vt:lpstr>Calibri</vt:lpstr>
      <vt:lpstr>宋体</vt:lpstr>
      <vt:lpstr>等线 Light</vt:lpstr>
      <vt:lpstr>Calibri Light</vt:lpstr>
      <vt:lpstr>Arial</vt:lpstr>
      <vt:lpstr>微软雅黑</vt:lpstr>
      <vt:lpstr>仿宋</vt:lpstr>
      <vt:lpstr>等线</vt:lpstr>
      <vt:lpstr>清风素材 https://12sc.taobao.com</vt:lpstr>
      <vt:lpstr>Office 主题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12sc.taobao.com</dc:subject>
  <dc:creator>清风素材;12sc.taobao.com</dc:creator>
  <cp:keywords>12sc.taobao.com</cp:keywords>
  <dc:description>12sc.taobao.com</dc:description>
  <cp:lastModifiedBy>summer</cp:lastModifiedBy>
  <cp:revision>213</cp:revision>
  <dcterms:created xsi:type="dcterms:W3CDTF">2015-03-31T05:49:00Z</dcterms:created>
  <dcterms:modified xsi:type="dcterms:W3CDTF">2020-05-19T16:20:04Z</dcterms:modified>
  <cp:category>12sc.taobao.com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